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9" r:id="rId4"/>
    <p:sldId id="260" r:id="rId5"/>
    <p:sldId id="285" r:id="rId6"/>
    <p:sldId id="263" r:id="rId7"/>
    <p:sldId id="265" r:id="rId8"/>
    <p:sldId id="264" r:id="rId9"/>
    <p:sldId id="267" r:id="rId10"/>
    <p:sldId id="268" r:id="rId11"/>
    <p:sldId id="269" r:id="rId12"/>
    <p:sldId id="293" r:id="rId13"/>
    <p:sldId id="294" r:id="rId14"/>
    <p:sldId id="270" r:id="rId15"/>
    <p:sldId id="271" r:id="rId16"/>
    <p:sldId id="272" r:id="rId17"/>
    <p:sldId id="273" r:id="rId18"/>
    <p:sldId id="274" r:id="rId19"/>
    <p:sldId id="275" r:id="rId20"/>
    <p:sldId id="283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4" r:id="rId29"/>
    <p:sldId id="258" r:id="rId30"/>
    <p:sldId id="286" r:id="rId31"/>
    <p:sldId id="287" r:id="rId32"/>
    <p:sldId id="290" r:id="rId33"/>
    <p:sldId id="291" r:id="rId34"/>
    <p:sldId id="288" r:id="rId35"/>
    <p:sldId id="289" r:id="rId36"/>
    <p:sldId id="292" r:id="rId37"/>
    <p:sldId id="296" r:id="rId38"/>
    <p:sldId id="298" r:id="rId39"/>
    <p:sldId id="295" r:id="rId40"/>
    <p:sldId id="301" r:id="rId41"/>
    <p:sldId id="297" r:id="rId42"/>
    <p:sldId id="299" r:id="rId43"/>
    <p:sldId id="300" r:id="rId44"/>
    <p:sldId id="302" r:id="rId45"/>
    <p:sldId id="303" r:id="rId46"/>
    <p:sldId id="304" r:id="rId47"/>
    <p:sldId id="306" r:id="rId48"/>
    <p:sldId id="305" r:id="rId49"/>
    <p:sldId id="30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D197848-01ED-A122-617F-FB26B88B9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E30B3B-1C28-792C-EEEC-9D704D8DB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27E7C-782F-4343-8243-D6F51653131B}" type="datetimeFigureOut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157D50-3147-BD70-BCA0-841A1FEB07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6D9C2D-947A-8948-8B6A-F2E443EA41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956A0-A22F-4175-9746-E790548455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793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B736-E418-4193-927A-D8597F95E193}" type="datetimeFigureOut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1662B-FB86-4805-80AA-A1AFA2FAB5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412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0CE9B-8DF7-DD20-DBFF-D98F9443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F08C7F-311D-9FE1-CD42-1D0DEE036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97EFF8-EDE8-A583-615D-BD7597EB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1179-2485-44EF-AFDD-B1F0F64C2A7A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0399C1-C012-6B41-7EEB-60210680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28BB3-77BE-A3AE-A390-A78A4704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15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4888-3869-7486-AE08-77FFD694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84E465-C4FF-EB2F-90FC-08A29A18A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59FD1E-2F2A-DB98-9BA9-6C8417E2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FDF6-01DC-4771-8E89-2C11BC07BB44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C67CC7-8D01-A6F6-B0A9-0EE73678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175FD4-B8E6-3490-23BD-06F63907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58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C84AD3-00F0-5D3E-CF42-BDE96BE21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1EFAAD-6532-241F-87DC-50463E1F1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18103-E973-7C57-84AA-86D7230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867B-0C00-4D81-884A-DDE0D0E57DB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24E54A-D94E-E2D4-0134-009D5AF1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F834D-E629-13C6-4B7B-D8195E37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7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E1C13-A324-1458-D24D-ADE9A7E5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3CC0D4-D146-6B4E-437B-87FEF295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E89CB-92FB-7104-EE0D-46C22EC3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879B-92AE-42B6-ABAF-632BE37C4B8C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F1C6C1-216B-CB98-E8C3-22D6ECD3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3B3FD-6B38-0A1F-5A88-70AB0E2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61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90049-DD5F-42D7-F160-0B5D4530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39A661-BAB8-B06C-4440-E1B27749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720E4D-8143-C54E-B92A-50F612EC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37AA-6709-452D-AC20-B1459D598BBA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C0110F-046B-571B-C302-B7716D002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3401D4-5677-8E31-F0D6-9E1360A3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7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33DF5-683E-E58D-ABBD-5BCA9E74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36A9F-8057-B09C-DE59-076D47B61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14A47E-E26F-0394-B4B6-3EA8E4F58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2AEBF3-25F9-E08B-6A67-596A9884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3014-CE28-4265-AA74-FC0961297199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2A35C2-58AA-B954-D8F2-78A37715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D4407E-4687-76D4-6BE3-DF8796A6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31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9389-18CE-318A-CF65-F391F18C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CED81A-4840-DE67-7BE1-B529E94B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C35038-254E-C0B7-AE2C-744C67E6D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537461-8F27-A5B2-3FC6-98F691B0D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BD3449-95A8-8B1D-6225-72F88B1E7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ECE160-149B-1987-2613-D33981D4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0876-AFBC-4655-A844-9FAB5AD717F8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699E5C8-CFC3-4AC6-21AA-D6CC0F6C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45FCEF-B669-2F6E-3D2A-31FD2F3C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51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3EA8F-C244-5ED8-394C-703A7E3E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2B9515-9018-084C-819D-BDE477B8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917B-1CE2-43AB-A13F-9DDFC7960E4B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CF2B23-E9DC-54EA-38C7-B7005CF5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CAD4FE-67AB-BDD4-0B09-B1F47B90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78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8E6174-9689-4FEC-53E6-A5B93B3B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B47F-A6A3-44EB-A564-FAAFD6FFB37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AC9F822-A003-12B1-46E6-539C33F3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BB90D5-C335-E029-4876-FC78C533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8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B7775-785E-0776-7D40-19F73C78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93302-24B8-644A-C90B-98708D08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9DA8A4-5836-3B87-99A9-1F9E7158E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C4D65C-9673-3BA4-7B20-D5E1B660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622D-0B3E-42FE-8374-66A96F31DC49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B7D427-14EF-CD32-BEE7-6D849BFC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68E3F-C11A-797E-43CF-63DA2D37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4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C6CA8-C5BF-8863-CEF8-1CFB75B8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E29253-35CC-FF03-6970-7E07F9472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21E65A-FE89-008A-150C-98BF4120B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4B7AC1-F7A1-FC71-2230-60916081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2579-3FC9-407F-B552-DC04862B47F6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94C3E2-8017-BC7E-09AD-CB030006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1F01E6-A79B-9078-F3B1-3F3C9868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16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9CA664-DD23-2484-2372-F38203F3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8AD81B-B362-F0EB-CB1D-1F7E09338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592669-3DF6-3EE5-6A38-87E5EEE31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2E7EA-FBF3-4BFF-9B93-0077557812A0}" type="datetime1">
              <a:rPr lang="zh-TW" altLang="en-US" smtClean="0"/>
              <a:t>2023/3/12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E21681-EFBD-443C-1108-8EF9994EE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9C04E7-B095-EE07-C5A7-E511BF594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BB02-754A-472D-99A2-3B513FEE74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75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EA1C3-07E9-CA95-C983-E09E70B51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467"/>
            <a:ext cx="9144000" cy="1712069"/>
          </a:xfrm>
        </p:spPr>
        <p:txBody>
          <a:bodyPr>
            <a:normAutofit fontScale="90000"/>
          </a:bodyPr>
          <a:lstStyle/>
          <a:p>
            <a:r>
              <a:rPr lang="en-US" altLang="zh-TW" sz="13800" b="1" i="1" dirty="0"/>
              <a:t>FPGA</a:t>
            </a:r>
            <a:endParaRPr lang="zh-TW" altLang="en-US" sz="13800" b="1" i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94850B-5B1A-2069-5A69-2BE00E50D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88722"/>
            <a:ext cx="9536349" cy="45233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6200" b="1" i="0" dirty="0">
                <a:solidFill>
                  <a:srgbClr val="FF0000"/>
                </a:solidFill>
                <a:effectLst/>
                <a:latin typeface="sohne"/>
              </a:rPr>
              <a:t>YOLO</a:t>
            </a:r>
          </a:p>
          <a:p>
            <a:br>
              <a:rPr lang="en-US" altLang="zh-TW" sz="7000" dirty="0"/>
            </a:b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54475B-9256-EBF6-2996-C692A381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98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A1AD2-3F1A-2DF0-20FD-8FC1463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/>
              <a:t>圖片的構成</a:t>
            </a:r>
          </a:p>
        </p:txBody>
      </p:sp>
      <p:pic>
        <p:nvPicPr>
          <p:cNvPr id="6" name="內容版面配置區 5" descr="一張含有 文字, 室外, 樹, 街道 的圖片&#10;&#10;自動產生的描述">
            <a:extLst>
              <a:ext uri="{FF2B5EF4-FFF2-40B4-BE49-F238E27FC236}">
                <a16:creationId xmlns:a16="http://schemas.microsoft.com/office/drawing/2014/main" id="{9FCB95DF-FF48-B986-A3CF-EA17169BD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4" y="1847850"/>
            <a:ext cx="6540087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DB558B-332A-35FF-777F-F328E763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A561B-4950-D744-8616-AB1E032C5E16}"/>
              </a:ext>
            </a:extLst>
          </p:cNvPr>
          <p:cNvSpPr/>
          <p:nvPr/>
        </p:nvSpPr>
        <p:spPr>
          <a:xfrm>
            <a:off x="620085" y="1847850"/>
            <a:ext cx="501705" cy="38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FDADA6E-8539-3D9A-7CF8-EF1E29464EC1}"/>
              </a:ext>
            </a:extLst>
          </p:cNvPr>
          <p:cNvCxnSpPr>
            <a:cxnSpLocks/>
          </p:cNvCxnSpPr>
          <p:nvPr/>
        </p:nvCxnSpPr>
        <p:spPr>
          <a:xfrm>
            <a:off x="1510861" y="2155754"/>
            <a:ext cx="5886053" cy="1231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FDD8164-10C5-D8A3-3511-72893DE9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39" y="2692606"/>
            <a:ext cx="4334480" cy="26292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7A36B7-383A-E594-4D39-0981F40D92F6}"/>
              </a:ext>
            </a:extLst>
          </p:cNvPr>
          <p:cNvSpPr/>
          <p:nvPr/>
        </p:nvSpPr>
        <p:spPr>
          <a:xfrm>
            <a:off x="7407839" y="2692606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B52FF1-98F2-FA8E-2F61-5015AD0E3ACB}"/>
              </a:ext>
            </a:extLst>
          </p:cNvPr>
          <p:cNvSpPr/>
          <p:nvPr/>
        </p:nvSpPr>
        <p:spPr>
          <a:xfrm>
            <a:off x="7491960" y="2692606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73E9A1-99F6-A3B8-8609-EB388E4BB75D}"/>
              </a:ext>
            </a:extLst>
          </p:cNvPr>
          <p:cNvSpPr/>
          <p:nvPr/>
        </p:nvSpPr>
        <p:spPr>
          <a:xfrm>
            <a:off x="7407839" y="2777490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CEDFE3-D9D6-2B8F-D119-48A3B0EB21CC}"/>
              </a:ext>
            </a:extLst>
          </p:cNvPr>
          <p:cNvSpPr/>
          <p:nvPr/>
        </p:nvSpPr>
        <p:spPr>
          <a:xfrm>
            <a:off x="7491263" y="2777490"/>
            <a:ext cx="79426" cy="84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7CFECD6-B107-3D71-A58F-D189A3A3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4" y="1229183"/>
            <a:ext cx="3033938" cy="5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8DFCA0-A11C-D1F8-3E89-3C1F9659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59DF8F-B783-5283-A237-890F2AE2F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2" t="-1032" r="84" b="1032"/>
          <a:stretch/>
        </p:blipFill>
        <p:spPr>
          <a:xfrm>
            <a:off x="1466156" y="3429000"/>
            <a:ext cx="9259687" cy="29452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4BB7E9-8650-8072-D25D-2970A951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23" y="1661"/>
            <a:ext cx="2876951" cy="2762636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CA4719F-9E40-1A98-31AE-44019023FDA1}"/>
              </a:ext>
            </a:extLst>
          </p:cNvPr>
          <p:cNvCxnSpPr>
            <a:cxnSpLocks/>
          </p:cNvCxnSpPr>
          <p:nvPr/>
        </p:nvCxnSpPr>
        <p:spPr>
          <a:xfrm flipH="1">
            <a:off x="3047650" y="2036975"/>
            <a:ext cx="1714695" cy="14233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0F5E2F2-5504-4FCD-641F-30844335A7BF}"/>
              </a:ext>
            </a:extLst>
          </p:cNvPr>
          <p:cNvCxnSpPr>
            <a:cxnSpLocks/>
          </p:cNvCxnSpPr>
          <p:nvPr/>
        </p:nvCxnSpPr>
        <p:spPr>
          <a:xfrm>
            <a:off x="6096000" y="2620651"/>
            <a:ext cx="0" cy="8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4FD305-93E2-349F-B32D-D5301E959E0B}"/>
              </a:ext>
            </a:extLst>
          </p:cNvPr>
          <p:cNvCxnSpPr>
            <a:cxnSpLocks/>
          </p:cNvCxnSpPr>
          <p:nvPr/>
        </p:nvCxnSpPr>
        <p:spPr>
          <a:xfrm>
            <a:off x="7429656" y="2036975"/>
            <a:ext cx="1827466" cy="13920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AAE7B8A-FA1D-29AC-60EE-79B07330C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129" y="83889"/>
            <a:ext cx="287948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8BBEF-00AA-A8AE-A67B-B882D50A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E3579D-52E6-8BBF-9D07-2449B67B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1" y="136525"/>
            <a:ext cx="11849397" cy="59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D0DCA0-480E-F135-255B-6C1C819E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F2DC58-744A-9307-C91A-FADFAA03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7" y="308685"/>
            <a:ext cx="5261949" cy="5835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131DED-CCEA-2776-EDEE-58A15CDD1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77"/>
          <a:stretch/>
        </p:blipFill>
        <p:spPr>
          <a:xfrm>
            <a:off x="6555980" y="140184"/>
            <a:ext cx="4797820" cy="6003736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BDFE4374-4F04-855E-2B89-E744B1D568A9}"/>
              </a:ext>
            </a:extLst>
          </p:cNvPr>
          <p:cNvSpPr/>
          <p:nvPr/>
        </p:nvSpPr>
        <p:spPr>
          <a:xfrm>
            <a:off x="7447175" y="556181"/>
            <a:ext cx="1791093" cy="287281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44AA4ED-B707-C5E7-5D19-C51FC4CE6844}"/>
              </a:ext>
            </a:extLst>
          </p:cNvPr>
          <p:cNvSpPr/>
          <p:nvPr/>
        </p:nvSpPr>
        <p:spPr>
          <a:xfrm>
            <a:off x="2846895" y="3334732"/>
            <a:ext cx="1414020" cy="127497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81E4DA-6CD1-B022-A6DD-55EF5A6E378F}"/>
              </a:ext>
            </a:extLst>
          </p:cNvPr>
          <p:cNvSpPr/>
          <p:nvPr/>
        </p:nvSpPr>
        <p:spPr>
          <a:xfrm>
            <a:off x="1885361" y="2073897"/>
            <a:ext cx="2950590" cy="876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30A9BD-D539-FE5A-756A-23B468AB612D}"/>
              </a:ext>
            </a:extLst>
          </p:cNvPr>
          <p:cNvSpPr/>
          <p:nvPr/>
        </p:nvSpPr>
        <p:spPr>
          <a:xfrm>
            <a:off x="7004901" y="897118"/>
            <a:ext cx="2950590" cy="876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BF0B8EB-8D99-9BF9-E7AA-7343EC2EC959}"/>
              </a:ext>
            </a:extLst>
          </p:cNvPr>
          <p:cNvSpPr/>
          <p:nvPr/>
        </p:nvSpPr>
        <p:spPr>
          <a:xfrm>
            <a:off x="722934" y="608771"/>
            <a:ext cx="1875934" cy="146512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13863AC-9700-E87D-4866-5591F673D17C}"/>
              </a:ext>
            </a:extLst>
          </p:cNvPr>
          <p:cNvSpPr/>
          <p:nvPr/>
        </p:nvSpPr>
        <p:spPr>
          <a:xfrm>
            <a:off x="3553905" y="458727"/>
            <a:ext cx="1875934" cy="146512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6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3D4E0-6A6A-8ECF-7A87-75AEC8F7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如何偵測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0A367E-EB24-15F3-3FB2-DDB05055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2989CE8-E896-16C0-BD71-A094E2FF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66" y="1541846"/>
            <a:ext cx="1722510" cy="23761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FD5BF85-4257-5FDB-487E-79794D796F44}"/>
              </a:ext>
            </a:extLst>
          </p:cNvPr>
          <p:cNvSpPr/>
          <p:nvPr/>
        </p:nvSpPr>
        <p:spPr>
          <a:xfrm>
            <a:off x="3823708" y="2881522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1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06B4C61-D35A-64C4-A1F1-947E14A2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99" y="4136106"/>
            <a:ext cx="1722510" cy="223162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F528D3-03AA-8FC2-1FBA-F6DC4242B963}"/>
              </a:ext>
            </a:extLst>
          </p:cNvPr>
          <p:cNvSpPr/>
          <p:nvPr/>
        </p:nvSpPr>
        <p:spPr>
          <a:xfrm>
            <a:off x="7352635" y="1376641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28EFC8-47BA-9F5F-A5BD-AC31EDCCE37A}"/>
              </a:ext>
            </a:extLst>
          </p:cNvPr>
          <p:cNvSpPr/>
          <p:nvPr/>
        </p:nvSpPr>
        <p:spPr>
          <a:xfrm>
            <a:off x="7352635" y="3709472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BF2C2DD-8AB4-0389-21C8-8FB5C4C6A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52" y="1606081"/>
            <a:ext cx="1971950" cy="233395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96B241C-2DD6-8685-61E4-F76F5959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10" y="4204961"/>
            <a:ext cx="1971950" cy="233395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2F1F3F2-81F4-4959-B011-9B9640904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5" y="2551751"/>
            <a:ext cx="3759492" cy="2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CCDB-E160-57EB-01A7-C2B5A15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dirty="0"/>
              <a:t>Padding</a:t>
            </a:r>
            <a:r>
              <a:rPr lang="zh-TW" altLang="en-US" sz="6600" dirty="0"/>
              <a:t>擴充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6F436-3920-9F29-B458-3B067578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4462F0-1B6D-F2CC-3D1C-9D64B3BD2872}"/>
              </a:ext>
            </a:extLst>
          </p:cNvPr>
          <p:cNvSpPr/>
          <p:nvPr/>
        </p:nvSpPr>
        <p:spPr>
          <a:xfrm>
            <a:off x="6296833" y="2517284"/>
            <a:ext cx="124425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TW" altLang="en-US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21B761-06DA-DC2C-2C4F-197C04AC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29" y="1928906"/>
            <a:ext cx="3454941" cy="44274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74FE9B-4528-5113-7B28-1CAEED00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8906"/>
            <a:ext cx="530616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4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19314-0196-C122-41FA-C511A686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344" y="289709"/>
            <a:ext cx="869465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/>
              <a:t>Max pooling</a:t>
            </a:r>
            <a:r>
              <a:rPr lang="zh-TW" altLang="en-US" sz="7200" dirty="0"/>
              <a:t> 池化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E9EE4F-52A6-797B-CD64-85436D89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3DF6EF-49EE-051D-45F7-BA78B9A2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6" y="487730"/>
            <a:ext cx="4282430" cy="9295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A61B39B-9C1E-D47F-3E19-529CFCA2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9" y="1813293"/>
            <a:ext cx="6377579" cy="42253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B270BDB-C7E7-107A-F106-35485927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341" y="2817825"/>
            <a:ext cx="3794468" cy="249822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2072BDA-9F8C-2AD3-6A91-12C34405FF61}"/>
              </a:ext>
            </a:extLst>
          </p:cNvPr>
          <p:cNvSpPr/>
          <p:nvPr/>
        </p:nvSpPr>
        <p:spPr>
          <a:xfrm>
            <a:off x="4630366" y="3171217"/>
            <a:ext cx="933855" cy="21448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AEC143-DDDD-6CC4-2DC8-81495ECAEA27}"/>
              </a:ext>
            </a:extLst>
          </p:cNvPr>
          <p:cNvSpPr/>
          <p:nvPr/>
        </p:nvSpPr>
        <p:spPr>
          <a:xfrm>
            <a:off x="9964132" y="3610466"/>
            <a:ext cx="1222677" cy="16308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09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10575-B7CD-86E6-6F73-2B6F8076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22408" y="1883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Flatten</a:t>
            </a:r>
            <a:r>
              <a:rPr lang="zh-TW" altLang="en-US" sz="80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扁平</a:t>
            </a:r>
            <a:endParaRPr lang="zh-TW" altLang="en-US" sz="8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0E7741-6C2F-4E01-8ECA-A97D50F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3871B-EC54-7321-293E-284860AD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33" y="1743924"/>
            <a:ext cx="3313008" cy="21461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E482B9-4748-DA08-4177-59C4A615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92" y="4120070"/>
            <a:ext cx="3313008" cy="22362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7832DF-5B4D-6418-60FA-74DA4296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81" y="119400"/>
            <a:ext cx="510422" cy="6620894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7650470-5479-5647-73AB-E6081ECCA11D}"/>
              </a:ext>
            </a:extLst>
          </p:cNvPr>
          <p:cNvSpPr/>
          <p:nvPr/>
        </p:nvSpPr>
        <p:spPr>
          <a:xfrm>
            <a:off x="7937981" y="73653"/>
            <a:ext cx="510422" cy="46573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2EF8D7C-618C-7444-3245-3EFDE47376F9}"/>
              </a:ext>
            </a:extLst>
          </p:cNvPr>
          <p:cNvSpPr/>
          <p:nvPr/>
        </p:nvSpPr>
        <p:spPr>
          <a:xfrm>
            <a:off x="3076795" y="1843957"/>
            <a:ext cx="797622" cy="58902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F141BB1-31F1-3D98-3FF8-7E032672D23B}"/>
              </a:ext>
            </a:extLst>
          </p:cNvPr>
          <p:cNvCxnSpPr/>
          <p:nvPr/>
        </p:nvCxnSpPr>
        <p:spPr>
          <a:xfrm flipV="1">
            <a:off x="3874417" y="443060"/>
            <a:ext cx="3968684" cy="1508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B28D5579-05A6-50C0-16BB-E6F0DBB95C3B}"/>
              </a:ext>
            </a:extLst>
          </p:cNvPr>
          <p:cNvSpPr/>
          <p:nvPr/>
        </p:nvSpPr>
        <p:spPr>
          <a:xfrm>
            <a:off x="7952737" y="461285"/>
            <a:ext cx="510422" cy="465739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F4404D5-9C90-DE42-9A94-3CEDF3C7A556}"/>
              </a:ext>
            </a:extLst>
          </p:cNvPr>
          <p:cNvSpPr/>
          <p:nvPr/>
        </p:nvSpPr>
        <p:spPr>
          <a:xfrm>
            <a:off x="4254020" y="1834530"/>
            <a:ext cx="797622" cy="58902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D94D7D9-4B28-7632-80BB-2C202FE15F88}"/>
              </a:ext>
            </a:extLst>
          </p:cNvPr>
          <p:cNvCxnSpPr>
            <a:cxnSpLocks/>
          </p:cNvCxnSpPr>
          <p:nvPr/>
        </p:nvCxnSpPr>
        <p:spPr>
          <a:xfrm flipV="1">
            <a:off x="5051642" y="801278"/>
            <a:ext cx="2915851" cy="114064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12022297-143A-8E4A-64DD-9CE38869B7E1}"/>
              </a:ext>
            </a:extLst>
          </p:cNvPr>
          <p:cNvSpPr/>
          <p:nvPr/>
        </p:nvSpPr>
        <p:spPr>
          <a:xfrm>
            <a:off x="7945359" y="768747"/>
            <a:ext cx="510422" cy="465739"/>
          </a:xfrm>
          <a:prstGeom prst="ellipse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11BE462-27C4-B3F9-76DD-62BD63B175F2}"/>
              </a:ext>
            </a:extLst>
          </p:cNvPr>
          <p:cNvSpPr/>
          <p:nvPr/>
        </p:nvSpPr>
        <p:spPr>
          <a:xfrm>
            <a:off x="5375550" y="1802627"/>
            <a:ext cx="797622" cy="589027"/>
          </a:xfrm>
          <a:prstGeom prst="ellipse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FB63A94-ED95-E53F-0809-A9C25258DF88}"/>
              </a:ext>
            </a:extLst>
          </p:cNvPr>
          <p:cNvCxnSpPr>
            <a:cxnSpLocks/>
          </p:cNvCxnSpPr>
          <p:nvPr/>
        </p:nvCxnSpPr>
        <p:spPr>
          <a:xfrm flipV="1">
            <a:off x="6173172" y="1197204"/>
            <a:ext cx="1669929" cy="712814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44022-168C-27FC-E0FB-A795EEC2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5" y="365125"/>
            <a:ext cx="11293311" cy="1661638"/>
          </a:xfrm>
        </p:spPr>
        <p:txBody>
          <a:bodyPr>
            <a:normAutofit/>
          </a:bodyPr>
          <a:lstStyle/>
          <a:p>
            <a:r>
              <a:rPr lang="en-US" altLang="zh-TW" sz="5400" b="0" i="0" dirty="0">
                <a:effectLst/>
                <a:latin typeface="-apple-system"/>
              </a:rPr>
              <a:t>Multilayer Neural Network	</a:t>
            </a:r>
            <a:r>
              <a:rPr lang="zh-TW" altLang="en-US" sz="5400" b="0" i="0" dirty="0">
                <a:effectLst/>
                <a:latin typeface="-apple-system"/>
              </a:rPr>
              <a:t>全連接層</a:t>
            </a:r>
            <a:endParaRPr lang="zh-TW" altLang="en-US" sz="5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526C8-5214-0842-96A4-9045EAF7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671A3A-FC48-AA76-E503-F15A43EF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86" y="1694935"/>
            <a:ext cx="6281061" cy="46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7C4B8-482A-9DD1-3E91-BC3AAF9B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6700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altLang="zh-TW" sz="67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igmoid function</a:t>
            </a:r>
            <a:r>
              <a:rPr lang="zh-TW" altLang="en-US" sz="67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zh-TW" sz="6700" b="0" i="0" dirty="0">
                <a:solidFill>
                  <a:srgbClr val="000000"/>
                </a:solidFill>
                <a:effectLst/>
                <a:ea typeface="Linux Libertine"/>
              </a:rPr>
              <a:t>S型函數</a:t>
            </a:r>
            <a:br>
              <a:rPr lang="zh-TW" altLang="zh-TW" b="0" i="0" dirty="0">
                <a:solidFill>
                  <a:srgbClr val="000000"/>
                </a:solidFill>
                <a:effectLst/>
                <a:ea typeface="Linux Libertine"/>
              </a:rPr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E88726-FB17-0511-30C9-AB388DD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14B7F7-9682-59BC-09B3-238BD589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8" y="2123362"/>
            <a:ext cx="5341368" cy="1949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D2AA13-16A3-530B-F7EC-9762E2C6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2" y="5488924"/>
            <a:ext cx="11089256" cy="8060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FE6E278-11BF-46D5-77C5-507F8E0E0EDE}"/>
              </a:ext>
            </a:extLst>
          </p:cNvPr>
          <p:cNvSpPr/>
          <p:nvPr/>
        </p:nvSpPr>
        <p:spPr>
          <a:xfrm>
            <a:off x="446536" y="440366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級數展開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E69EB2-B431-2EA1-70EC-1E82DD8A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16" y="1270794"/>
            <a:ext cx="4137167" cy="41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4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D45FE-1D0C-5690-F9A4-FBFDB868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32165" cy="106611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YOLO</a:t>
            </a:r>
            <a:r>
              <a:rPr lang="zh-TW" altLang="en-US" b="1" i="0" dirty="0">
                <a:effectLst/>
                <a:latin typeface="Lato" panose="020F0502020204030203" pitchFamily="34" charset="0"/>
              </a:rPr>
              <a:t>（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ou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O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nly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L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ook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O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nce</a:t>
            </a:r>
            <a:r>
              <a:rPr lang="zh-TW" altLang="en-US" b="1" i="0" dirty="0">
                <a:effectLst/>
                <a:latin typeface="Lato" panose="020F0502020204030203" pitchFamily="34" charset="0"/>
              </a:rPr>
              <a:t>）</a:t>
            </a:r>
            <a:br>
              <a:rPr lang="zh-TW" altLang="en-U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</a:br>
            <a:r>
              <a:rPr lang="zh-TW" altLang="en-U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只要讓我看一眼，我就知道是什麼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62A19A-5E4A-E832-7A34-25150965B5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82" y="1501844"/>
            <a:ext cx="7637235" cy="51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441C15-AB33-060A-DAB7-99F2F4BC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0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83321-44F1-EC93-3E98-D2ECCBAE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zh-TW" sz="6700" b="0" i="0" dirty="0">
                <a:solidFill>
                  <a:srgbClr val="000000"/>
                </a:solidFill>
                <a:effectLst/>
                <a:ea typeface="Linux Libertine"/>
              </a:rPr>
              <a:t>Softmax</a:t>
            </a:r>
            <a:r>
              <a:rPr lang="zh-TW" altLang="en-US" sz="67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歸一化指數函數</a:t>
            </a:r>
            <a:br>
              <a:rPr lang="zh-TW" altLang="zh-TW" b="0" i="0" dirty="0">
                <a:solidFill>
                  <a:srgbClr val="000000"/>
                </a:solidFill>
                <a:effectLst/>
                <a:ea typeface="Linux Libertine"/>
              </a:rPr>
            </a:b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BAFC38-529A-49CE-DE91-4879949E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E40157-0AB2-C1F5-B1EC-71598D15D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0" y="1148744"/>
            <a:ext cx="102237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7BF7968-7F78-23CD-D080-10FE27B6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26" y="3914678"/>
            <a:ext cx="583519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[</a:t>
            </a:r>
            <a:r>
              <a:rPr kumimoji="0" lang="zh-TW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1, 4, 9, 7, 5</a:t>
            </a:r>
            <a:r>
              <a:rPr kumimoji="0" lang="en-US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]</a:t>
            </a:r>
            <a:r>
              <a:rPr kumimoji="0" lang="zh-TW" altLang="zh-TW" sz="8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zh-TW" altLang="zh-TW" sz="8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69AFB4-EFA7-0F81-A3B5-8E9BD473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18" y="2704112"/>
            <a:ext cx="5469701" cy="36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DBF21-59BD-F429-FC7F-816FB2EF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95759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Rectified Linear Unit, </a:t>
            </a:r>
            <a:r>
              <a:rPr lang="en-US" altLang="zh-TW" sz="66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ReLU</a:t>
            </a:r>
            <a:br>
              <a:rPr lang="en-US" altLang="zh-TW" sz="6600" b="0" i="0" dirty="0">
                <a:solidFill>
                  <a:srgbClr val="000000"/>
                </a:solidFill>
                <a:effectLst/>
                <a:ea typeface="Linux Libertine"/>
              </a:rPr>
            </a:br>
            <a:r>
              <a:rPr lang="zh-TW" altLang="zh-TW" sz="6600" b="0" i="0" dirty="0">
                <a:solidFill>
                  <a:srgbClr val="000000"/>
                </a:solidFill>
                <a:effectLst/>
                <a:ea typeface="Linux Libertine"/>
              </a:rPr>
              <a:t>線性整流函式</a:t>
            </a:r>
            <a:endParaRPr lang="zh-TW" altLang="en-US" sz="6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B90F1-8102-882D-F449-18BCD48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FEA590-039C-00A5-8A95-562CC806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5793"/>
            <a:ext cx="4563359" cy="133623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244AE0F-BD18-525D-05A0-6E84F08D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59" y="3018548"/>
            <a:ext cx="5812418" cy="32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5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772F6B-A048-FACA-2EA4-64B1023D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82D921-B0E9-218C-8512-A08A7F1C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86" y="230924"/>
            <a:ext cx="9164227" cy="1428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4C9C2F-65D6-4AC1-112C-0204CD9059E1}"/>
              </a:ext>
            </a:extLst>
          </p:cNvPr>
          <p:cNvSpPr/>
          <p:nvPr/>
        </p:nvSpPr>
        <p:spPr>
          <a:xfrm>
            <a:off x="714544" y="3005043"/>
            <a:ext cx="64627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https://poloclub.github.io/cnn-explainer/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首頁| 拿坡里披薩">
            <a:extLst>
              <a:ext uri="{FF2B5EF4-FFF2-40B4-BE49-F238E27FC236}">
                <a16:creationId xmlns:a16="http://schemas.microsoft.com/office/drawing/2014/main" id="{D43AB9DD-8301-FBF0-B596-FA1F0C4A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6" b="91365" l="9935" r="90433">
                        <a14:foregroundMark x1="11815" y1="62369" x2="9935" y2="48483"/>
                        <a14:foregroundMark x1="9935" y1="48483" x2="15209" y2="24737"/>
                        <a14:foregroundMark x1="15209" y1="24737" x2="26043" y2="16394"/>
                        <a14:foregroundMark x1="26043" y1="16394" x2="56460" y2="12077"/>
                        <a14:foregroundMark x1="56460" y1="12077" x2="66517" y2="14411"/>
                        <a14:foregroundMark x1="66517" y1="14411" x2="88594" y2="45858"/>
                        <a14:foregroundMark x1="87694" y1="38915" x2="90556" y2="46674"/>
                        <a14:foregroundMark x1="50491" y1="9277" x2="30621" y2="10852"/>
                        <a14:foregroundMark x1="53352" y1="7235" x2="46321" y2="6184"/>
                        <a14:foregroundMark x1="47138" y1="90432" x2="48651" y2="91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261" y="2504157"/>
            <a:ext cx="5614646" cy="39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0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AE709-7985-1B22-D18F-8A9DDD8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8488C3-0490-3229-9390-34F070D0B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4" r="11865" b="5122"/>
          <a:stretch/>
        </p:blipFill>
        <p:spPr>
          <a:xfrm>
            <a:off x="607780" y="443061"/>
            <a:ext cx="2484212" cy="59132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D30E7D-3B35-2691-FCF8-0A23A0D8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230920"/>
            <a:ext cx="5915851" cy="61254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47C30B-BB44-4F98-88D8-8B5E9C8F35CD}"/>
              </a:ext>
            </a:extLst>
          </p:cNvPr>
          <p:cNvSpPr/>
          <p:nvPr/>
        </p:nvSpPr>
        <p:spPr>
          <a:xfrm>
            <a:off x="904973" y="518474"/>
            <a:ext cx="1404594" cy="1197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B6F22F-B9BE-F47E-B276-6B4E5BA3405F}"/>
              </a:ext>
            </a:extLst>
          </p:cNvPr>
          <p:cNvSpPr/>
          <p:nvPr/>
        </p:nvSpPr>
        <p:spPr>
          <a:xfrm>
            <a:off x="904973" y="2801104"/>
            <a:ext cx="1404594" cy="119720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09E7DC-16B4-0898-715A-FFB2B71F971F}"/>
              </a:ext>
            </a:extLst>
          </p:cNvPr>
          <p:cNvSpPr/>
          <p:nvPr/>
        </p:nvSpPr>
        <p:spPr>
          <a:xfrm>
            <a:off x="904973" y="5142322"/>
            <a:ext cx="1404594" cy="119720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9C50CC-BDE1-5E2D-90F9-123E9B542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702" y="3011886"/>
            <a:ext cx="4688298" cy="22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9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C1681-1380-92DB-D7D6-34FFDD38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8FAD0-14CA-635C-7D6D-5FC4B87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62" y="99705"/>
            <a:ext cx="3801774" cy="662177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EAA0345-ABA3-8BDF-4143-DD0DBC3C90B5}"/>
              </a:ext>
            </a:extLst>
          </p:cNvPr>
          <p:cNvSpPr/>
          <p:nvPr/>
        </p:nvSpPr>
        <p:spPr>
          <a:xfrm>
            <a:off x="2875175" y="282804"/>
            <a:ext cx="1178351" cy="47134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D2C568E-9A3F-7C0B-7E22-64F3A72C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549" y="1888322"/>
            <a:ext cx="7569588" cy="3268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4074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E6768-1EF2-2CD9-0427-F547AD3D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6F6BC9-774A-7DA5-5881-F55E1395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476382"/>
            <a:ext cx="4034175" cy="5716674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5DBE083-9007-3946-E2D0-4A03D4413044}"/>
              </a:ext>
            </a:extLst>
          </p:cNvPr>
          <p:cNvSpPr/>
          <p:nvPr/>
        </p:nvSpPr>
        <p:spPr>
          <a:xfrm>
            <a:off x="2592371" y="476381"/>
            <a:ext cx="1536569" cy="7302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4B40B-E4AD-437B-2188-FA3A250B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38" y="1649065"/>
            <a:ext cx="7195299" cy="337130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0612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70A4B9-02BD-20CC-6C25-5479C9DA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512C54-A07C-9289-E778-5A3BEB70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673"/>
            <a:ext cx="12192000" cy="19533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296E20-26EC-AE35-929A-91B7CA58D4AE}"/>
              </a:ext>
            </a:extLst>
          </p:cNvPr>
          <p:cNvSpPr/>
          <p:nvPr/>
        </p:nvSpPr>
        <p:spPr>
          <a:xfrm>
            <a:off x="188536" y="2216673"/>
            <a:ext cx="1527142" cy="4322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2EAD0D-BFE4-58D0-3183-EE75FFDD4AC0}"/>
              </a:ext>
            </a:extLst>
          </p:cNvPr>
          <p:cNvSpPr/>
          <p:nvPr/>
        </p:nvSpPr>
        <p:spPr>
          <a:xfrm>
            <a:off x="3037001" y="2179358"/>
            <a:ext cx="2430546" cy="5068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1B41FE-AD26-727C-352F-D54C4DFCA4D6}"/>
              </a:ext>
            </a:extLst>
          </p:cNvPr>
          <p:cNvSpPr/>
          <p:nvPr/>
        </p:nvSpPr>
        <p:spPr>
          <a:xfrm>
            <a:off x="6658464" y="2328421"/>
            <a:ext cx="1618270" cy="320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6D036-583C-AF66-5DB3-BDD6098431BA}"/>
              </a:ext>
            </a:extLst>
          </p:cNvPr>
          <p:cNvSpPr/>
          <p:nvPr/>
        </p:nvSpPr>
        <p:spPr>
          <a:xfrm>
            <a:off x="9601198" y="2328420"/>
            <a:ext cx="2430546" cy="320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6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CEFD2-E8A7-2303-5C78-0E7251D5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E00116-C05E-ED05-BAA8-1E92325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647"/>
            <a:ext cx="12192000" cy="59167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A888B3-5E8E-59BF-CF5F-FA801C7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50" y="2564797"/>
            <a:ext cx="6261535" cy="20354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8BFFE-2F65-7CD7-E244-67F7C2CA523A}"/>
              </a:ext>
            </a:extLst>
          </p:cNvPr>
          <p:cNvSpPr/>
          <p:nvPr/>
        </p:nvSpPr>
        <p:spPr>
          <a:xfrm>
            <a:off x="11170763" y="2130458"/>
            <a:ext cx="933253" cy="6504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612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FF7C0-9EB2-8634-7F4C-763885C7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365125"/>
            <a:ext cx="11312165" cy="2755147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/>
              <a:t>Yolo</a:t>
            </a:r>
            <a:r>
              <a:rPr lang="zh-TW" altLang="en-US" sz="6000" dirty="0"/>
              <a:t>算法採用一個單獨的</a:t>
            </a:r>
            <a:r>
              <a:rPr lang="en-US" altLang="zh-TW" sz="6000" dirty="0"/>
              <a:t>CNN</a:t>
            </a:r>
            <a:r>
              <a:rPr lang="zh-TW" altLang="en-US" sz="6000" dirty="0"/>
              <a:t>模型</a:t>
            </a:r>
            <a:br>
              <a:rPr lang="en-US" altLang="zh-TW" sz="6000" dirty="0"/>
            </a:br>
            <a:r>
              <a:rPr lang="zh-TW" altLang="en-US" sz="6000" dirty="0"/>
              <a:t>實現</a:t>
            </a:r>
            <a:r>
              <a:rPr lang="en-US" altLang="zh-TW" sz="6000" dirty="0"/>
              <a:t>end-to-end</a:t>
            </a:r>
            <a:r>
              <a:rPr lang="zh-TW" altLang="en-US" sz="6000" dirty="0"/>
              <a:t>的目標檢測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0E680C-516F-2025-B6FE-7E8F6C3D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872958-42B2-8A47-0181-8AA03084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278143"/>
            <a:ext cx="11543674" cy="24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801B83-63A4-91E1-024D-11A81C51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0" y="67543"/>
            <a:ext cx="10716199" cy="67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313CE2-2D18-2F8F-7581-D7042067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276C316-4235-ADB2-DC99-6373CB6C371A}"/>
              </a:ext>
            </a:extLst>
          </p:cNvPr>
          <p:cNvSpPr/>
          <p:nvPr/>
        </p:nvSpPr>
        <p:spPr>
          <a:xfrm>
            <a:off x="1574276" y="3497344"/>
            <a:ext cx="197963" cy="1602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66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356AB-29D2-86A1-B211-BF5889D2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3" y="615537"/>
            <a:ext cx="3869486" cy="2165369"/>
          </a:xfrm>
          <a:ln w="57150">
            <a:noFill/>
          </a:ln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安裝流程</a:t>
            </a:r>
            <a:br>
              <a:rPr lang="en-US" altLang="zh-TW" sz="7200" dirty="0"/>
            </a:br>
            <a:r>
              <a:rPr lang="zh-TW" altLang="en-US" sz="7200" dirty="0"/>
              <a:t>與問題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3F2A9B-358D-37AB-48CA-B60CFD10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9"/>
          <a:stretch/>
        </p:blipFill>
        <p:spPr>
          <a:xfrm>
            <a:off x="4401045" y="189565"/>
            <a:ext cx="7259912" cy="636398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0AA3B57-0762-37F6-A55E-EE103EED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52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FA882-AC08-3648-AABC-1C759FDE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E262AF-443E-D961-45A5-C15FE900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81" y="1237676"/>
            <a:ext cx="9184236" cy="530123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C91E603-A46C-B936-101C-066EF9BA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97453" y="-299962"/>
            <a:ext cx="11312165" cy="1855675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訓練</a:t>
            </a:r>
          </a:p>
        </p:txBody>
      </p:sp>
      <p:pic>
        <p:nvPicPr>
          <p:cNvPr id="9" name="圖片 8" descr="一張含有 文字, 差異 的圖片&#10;&#10;自動產生的描述">
            <a:extLst>
              <a:ext uri="{FF2B5EF4-FFF2-40B4-BE49-F238E27FC236}">
                <a16:creationId xmlns:a16="http://schemas.microsoft.com/office/drawing/2014/main" id="{C8DFEA1B-521A-27D0-C056-3FCE0CD2A8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99" y="0"/>
            <a:ext cx="6199801" cy="47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610177-1B3C-4FD2-079A-25F6BF28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8F9D2-C312-2205-CEF8-E55CB8315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5"/>
          <a:stretch/>
        </p:blipFill>
        <p:spPr>
          <a:xfrm>
            <a:off x="735291" y="299065"/>
            <a:ext cx="10342065" cy="62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E2E5F-D07F-2572-FF31-056D0778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46" y="280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err="1"/>
              <a:t>Makesense</a:t>
            </a:r>
            <a:r>
              <a:rPr lang="zh-TW" altLang="en-US" sz="7200" dirty="0"/>
              <a:t> </a:t>
            </a:r>
            <a:r>
              <a:rPr lang="en-US" altLang="zh-TW" sz="7200" dirty="0"/>
              <a:t>AI</a:t>
            </a:r>
            <a:endParaRPr lang="zh-TW" altLang="en-US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C25DE2-B926-523D-C26C-C638BDC5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6033AA-13D2-3685-13DE-4248A576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3" y="1374137"/>
            <a:ext cx="10425693" cy="4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70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B07A21-7A20-0889-D4E6-93211CF7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884646-6810-9639-0E22-1E2465F1E2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92" y="433634"/>
            <a:ext cx="12123685" cy="5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2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27EE3-288D-EFD5-4D92-9308DF11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3BF925-5458-076A-CE0C-50AF8CAE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2" y="987357"/>
            <a:ext cx="6492782" cy="48832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8CFD06-4636-62D5-C5ED-9D6AA988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4" y="3948750"/>
            <a:ext cx="3526182" cy="2772725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A0575E7F-2F92-C850-2D19-A27C2677EC82}"/>
              </a:ext>
            </a:extLst>
          </p:cNvPr>
          <p:cNvSpPr/>
          <p:nvPr/>
        </p:nvSpPr>
        <p:spPr>
          <a:xfrm>
            <a:off x="5914417" y="5335112"/>
            <a:ext cx="1760706" cy="4139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6EF798-88A4-8878-0CA2-1B5AD212C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84"/>
          <a:stretch/>
        </p:blipFill>
        <p:spPr>
          <a:xfrm>
            <a:off x="5880621" y="792687"/>
            <a:ext cx="6311379" cy="1744663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62866C5F-E9E6-6A1E-E1D3-FF859728F454}"/>
              </a:ext>
            </a:extLst>
          </p:cNvPr>
          <p:cNvSpPr/>
          <p:nvPr/>
        </p:nvSpPr>
        <p:spPr>
          <a:xfrm>
            <a:off x="5741146" y="1843619"/>
            <a:ext cx="499621" cy="4713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33AA44B-1987-3DEC-A73F-CB7E4FE63D54}"/>
              </a:ext>
            </a:extLst>
          </p:cNvPr>
          <p:cNvCxnSpPr>
            <a:cxnSpLocks/>
          </p:cNvCxnSpPr>
          <p:nvPr/>
        </p:nvCxnSpPr>
        <p:spPr>
          <a:xfrm flipH="1" flipV="1">
            <a:off x="5990956" y="2468054"/>
            <a:ext cx="13918" cy="16192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88A0E5-FD45-0EF8-13AE-C8130C463199}"/>
              </a:ext>
            </a:extLst>
          </p:cNvPr>
          <p:cNvSpPr/>
          <p:nvPr/>
        </p:nvSpPr>
        <p:spPr>
          <a:xfrm>
            <a:off x="6004874" y="2107363"/>
            <a:ext cx="631137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座標</a:t>
            </a:r>
            <a:r>
              <a:rPr lang="en-US" altLang="zh-TW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,Y</a:t>
            </a:r>
            <a:r>
              <a:rPr lang="zh-TW" altLang="en-US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座標</a:t>
            </a:r>
            <a:r>
              <a:rPr lang="en-US" altLang="zh-TW" sz="4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TW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寬度</a:t>
            </a:r>
            <a:r>
              <a:rPr lang="en-US" altLang="zh-TW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TW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高度</a:t>
            </a:r>
            <a:endParaRPr lang="zh-TW" altLang="en-US" sz="4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30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2FF22-5E75-6887-2272-B7BB1197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dirty="0"/>
              <a:t>訓練資料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B72B9C-7595-AD1C-A7CF-0FF17E55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AEA113-03C8-A73C-B8B0-A0A249AC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9" y="1956305"/>
            <a:ext cx="10320846" cy="44000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8ECA12-6027-E47E-D132-892B2C71AF91}"/>
              </a:ext>
            </a:extLst>
          </p:cNvPr>
          <p:cNvSpPr/>
          <p:nvPr/>
        </p:nvSpPr>
        <p:spPr>
          <a:xfrm>
            <a:off x="2573518" y="3685880"/>
            <a:ext cx="2036189" cy="527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DE9FF7-ECFD-E3EB-FEDD-B08CC6D6CB73}"/>
              </a:ext>
            </a:extLst>
          </p:cNvPr>
          <p:cNvSpPr/>
          <p:nvPr/>
        </p:nvSpPr>
        <p:spPr>
          <a:xfrm>
            <a:off x="2573517" y="5290007"/>
            <a:ext cx="2036189" cy="527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E9D8F2-072F-2349-B974-09A83D6FF1F7}"/>
              </a:ext>
            </a:extLst>
          </p:cNvPr>
          <p:cNvSpPr/>
          <p:nvPr/>
        </p:nvSpPr>
        <p:spPr>
          <a:xfrm>
            <a:off x="5066222" y="3429000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訓練的圖片資料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BC0B12-148A-F4B9-87FD-5A08798414B9}"/>
              </a:ext>
            </a:extLst>
          </p:cNvPr>
          <p:cNvSpPr/>
          <p:nvPr/>
        </p:nvSpPr>
        <p:spPr>
          <a:xfrm>
            <a:off x="5040196" y="490169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訓練的標籤資料</a:t>
            </a:r>
          </a:p>
        </p:txBody>
      </p:sp>
    </p:spTree>
    <p:extLst>
      <p:ext uri="{BB962C8B-B14F-4D97-AF65-F5344CB8AC3E}">
        <p14:creationId xmlns:p14="http://schemas.microsoft.com/office/powerpoint/2010/main" val="210065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C02C1-EB3A-DBDF-8D8F-CF6340DD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dirty="0"/>
              <a:t>訓練中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656CA4-F895-D581-0412-2BD6ABCD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952895-C1CC-02E2-ADEF-E9C9F689F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r="35748"/>
          <a:stretch/>
        </p:blipFill>
        <p:spPr>
          <a:xfrm>
            <a:off x="523214" y="1690688"/>
            <a:ext cx="11145572" cy="4464511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3C2FC014-E486-64A1-CB62-D9DCDC62E836}"/>
              </a:ext>
            </a:extLst>
          </p:cNvPr>
          <p:cNvSpPr/>
          <p:nvPr/>
        </p:nvSpPr>
        <p:spPr>
          <a:xfrm>
            <a:off x="1102936" y="2941162"/>
            <a:ext cx="1696825" cy="1178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39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445AA-B8C4-65D6-40B4-D490C1C7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>
                <a:solidFill>
                  <a:srgbClr val="FF0000"/>
                </a:solidFill>
              </a:rPr>
              <a:t>解決</a:t>
            </a:r>
            <a:r>
              <a:rPr lang="en-US" altLang="zh-TW" sz="6600" dirty="0" err="1">
                <a:solidFill>
                  <a:srgbClr val="FF0000"/>
                </a:solidFill>
              </a:rPr>
              <a:t>Pytorch</a:t>
            </a:r>
            <a:r>
              <a:rPr lang="zh-TW" altLang="en-US" sz="6600" dirty="0">
                <a:solidFill>
                  <a:srgbClr val="FF0000"/>
                </a:solidFill>
              </a:rPr>
              <a:t>抓取</a:t>
            </a:r>
            <a:r>
              <a:rPr lang="en-US" altLang="zh-TW" sz="6600" dirty="0">
                <a:solidFill>
                  <a:srgbClr val="FF0000"/>
                </a:solidFill>
              </a:rPr>
              <a:t>GPU</a:t>
            </a:r>
            <a:r>
              <a:rPr lang="zh-TW" altLang="en-US" sz="6600" dirty="0">
                <a:solidFill>
                  <a:srgbClr val="FF0000"/>
                </a:solidFill>
              </a:rPr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8EF7FD-B162-76D7-844B-0394990A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2" y="1847850"/>
            <a:ext cx="11745798" cy="4351338"/>
          </a:xfrm>
        </p:spPr>
        <p:txBody>
          <a:bodyPr/>
          <a:lstStyle/>
          <a:p>
            <a:r>
              <a:rPr lang="en-US" altLang="zh-TW" sz="6000" dirty="0"/>
              <a:t>pip install torch==1.11.0+cu113 </a:t>
            </a:r>
            <a:r>
              <a:rPr lang="en-US" altLang="zh-TW" sz="6000" dirty="0" err="1"/>
              <a:t>torchvision</a:t>
            </a:r>
            <a:r>
              <a:rPr lang="en-US" altLang="zh-TW" sz="6000" dirty="0"/>
              <a:t>==0.12.0+cu113 </a:t>
            </a:r>
            <a:r>
              <a:rPr lang="en-US" altLang="zh-TW" sz="6000" dirty="0" err="1"/>
              <a:t>torchaudio</a:t>
            </a:r>
            <a:r>
              <a:rPr lang="en-US" altLang="zh-TW" sz="6000" dirty="0"/>
              <a:t>==0.11.0+cu113 -f https://download.pytorch.org/whl/cu113/torch_stable.html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ABC79-C868-F4E8-A03E-13A218DD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44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A594DC-9F4E-5DB0-F14E-EC46A62A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07811B5-43B1-20F3-2661-0301B671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455"/>
            <a:ext cx="12192000" cy="518918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1BAA231-54BE-7578-1879-D9AC5963420D}"/>
              </a:ext>
            </a:extLst>
          </p:cNvPr>
          <p:cNvSpPr/>
          <p:nvPr/>
        </p:nvSpPr>
        <p:spPr>
          <a:xfrm>
            <a:off x="2969443" y="1866508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354A3E7-0DA9-6715-72B6-84705D586BDB}"/>
              </a:ext>
            </a:extLst>
          </p:cNvPr>
          <p:cNvSpPr/>
          <p:nvPr/>
        </p:nvSpPr>
        <p:spPr>
          <a:xfrm>
            <a:off x="6836003" y="3517770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24F6C73-0F39-2B50-ADCF-AD2AB87C631C}"/>
              </a:ext>
            </a:extLst>
          </p:cNvPr>
          <p:cNvSpPr/>
          <p:nvPr/>
        </p:nvSpPr>
        <p:spPr>
          <a:xfrm>
            <a:off x="8297159" y="3165049"/>
            <a:ext cx="1319752" cy="469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A351C29-EEBA-274D-2695-6EC517CC408E}"/>
              </a:ext>
            </a:extLst>
          </p:cNvPr>
          <p:cNvSpPr/>
          <p:nvPr/>
        </p:nvSpPr>
        <p:spPr>
          <a:xfrm>
            <a:off x="8221742" y="4950644"/>
            <a:ext cx="1319752" cy="565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8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C4CDBB-5AB0-D1C0-ED55-C180B272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1E17E6-FF64-6CE1-E53E-DAEFCFA88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8" b="43037"/>
          <a:stretch/>
        </p:blipFill>
        <p:spPr>
          <a:xfrm>
            <a:off x="348791" y="846248"/>
            <a:ext cx="11524277" cy="534716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67328DDA-3662-963E-9CB8-2288F872135C}"/>
              </a:ext>
            </a:extLst>
          </p:cNvPr>
          <p:cNvSpPr/>
          <p:nvPr/>
        </p:nvSpPr>
        <p:spPr>
          <a:xfrm>
            <a:off x="1809946" y="2422689"/>
            <a:ext cx="1696825" cy="1178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F5BABC9-F51D-E69C-B58D-1166E6C7FEF8}"/>
              </a:ext>
            </a:extLst>
          </p:cNvPr>
          <p:cNvSpPr/>
          <p:nvPr/>
        </p:nvSpPr>
        <p:spPr>
          <a:xfrm>
            <a:off x="4342614" y="2639505"/>
            <a:ext cx="1696825" cy="8578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8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56609-BC6A-A33E-B762-BF88FC12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42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16D9FD-0D39-E035-0331-42A4F28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010E75-D250-B202-AA23-6C290FB9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82808" y="432275"/>
            <a:ext cx="4146701" cy="15690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F2107F-43DF-0722-0281-56D71C1D0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7"/>
          <a:stretch/>
        </p:blipFill>
        <p:spPr>
          <a:xfrm>
            <a:off x="182808" y="2280422"/>
            <a:ext cx="4917684" cy="39156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1D1BEC-7DB2-8774-88B7-8EE7DD7EE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8"/>
          <a:stretch/>
        </p:blipFill>
        <p:spPr>
          <a:xfrm>
            <a:off x="5238160" y="2729537"/>
            <a:ext cx="6472423" cy="301744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1E5FE128-E844-AEDD-BACF-6EFE545EACD4}"/>
              </a:ext>
            </a:extLst>
          </p:cNvPr>
          <p:cNvSpPr/>
          <p:nvPr/>
        </p:nvSpPr>
        <p:spPr>
          <a:xfrm>
            <a:off x="2375555" y="4864231"/>
            <a:ext cx="2450969" cy="6881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10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63A76-750E-5EDB-0EBD-9C0AAD04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5BF890-A1AC-037C-4535-AECE1A0BE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r="4438"/>
          <a:stretch/>
        </p:blipFill>
        <p:spPr>
          <a:xfrm>
            <a:off x="0" y="1577534"/>
            <a:ext cx="12230736" cy="319242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C8AC53-7058-0EFB-5B0E-8E78DEF4A4F1}"/>
              </a:ext>
            </a:extLst>
          </p:cNvPr>
          <p:cNvSpPr/>
          <p:nvPr/>
        </p:nvSpPr>
        <p:spPr>
          <a:xfrm>
            <a:off x="7635711" y="2328421"/>
            <a:ext cx="1376314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C80582-0CDA-FA74-322B-14A3F894BA2E}"/>
              </a:ext>
            </a:extLst>
          </p:cNvPr>
          <p:cNvSpPr/>
          <p:nvPr/>
        </p:nvSpPr>
        <p:spPr>
          <a:xfrm>
            <a:off x="3336059" y="2634154"/>
            <a:ext cx="726893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F7F789-91D7-AB4A-11C7-C812078EDB90}"/>
              </a:ext>
            </a:extLst>
          </p:cNvPr>
          <p:cNvSpPr/>
          <p:nvPr/>
        </p:nvSpPr>
        <p:spPr>
          <a:xfrm>
            <a:off x="4638529" y="2909103"/>
            <a:ext cx="1762271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6B2502-1650-078F-707A-F6DE54CCCDA5}"/>
              </a:ext>
            </a:extLst>
          </p:cNvPr>
          <p:cNvSpPr/>
          <p:nvPr/>
        </p:nvSpPr>
        <p:spPr>
          <a:xfrm>
            <a:off x="4244174" y="3274228"/>
            <a:ext cx="1762271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F47BC5-10A3-801C-7CFB-DF1A2D7FEFBA}"/>
              </a:ext>
            </a:extLst>
          </p:cNvPr>
          <p:cNvSpPr/>
          <p:nvPr/>
        </p:nvSpPr>
        <p:spPr>
          <a:xfrm>
            <a:off x="4735939" y="3884859"/>
            <a:ext cx="2296457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11F9D3-919B-6D9A-2DDD-D2724AE48E38}"/>
              </a:ext>
            </a:extLst>
          </p:cNvPr>
          <p:cNvSpPr/>
          <p:nvPr/>
        </p:nvSpPr>
        <p:spPr>
          <a:xfrm>
            <a:off x="5680190" y="4250050"/>
            <a:ext cx="4236808" cy="365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F4942E-53AD-F7C1-8C91-D0BC12E9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8A0438-CD96-027B-5A4C-95E0BE65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72" y="525381"/>
            <a:ext cx="11965728" cy="56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1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27F2F1-7EC6-FED2-1732-9103F7A2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8D3766-B161-C73F-8B5F-E51641DC9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48" y="301655"/>
            <a:ext cx="11591304" cy="59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3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AEDAD-451A-B7EB-3F7C-E9002DE9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/>
              <a:t>訓練完成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5CB13-F81A-2DD0-7D33-495A49A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C5311-FBD0-DE3E-2803-7AE2B2FC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7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57F547-323C-0108-0503-400B336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950B3F-9064-FD7F-DDC5-20D99D5A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3"/>
            <a:ext cx="12192000" cy="66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1BC31-0263-C2A1-2A33-64885E9B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221D78-98FF-34B6-31C3-92C03788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68"/>
            <a:ext cx="12192000" cy="62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83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10DE8-94DE-53B1-D0D2-276B972D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 descr="一張含有 文字, 差異, 項目, 多種 的圖片&#10;&#10;自動產生的描述">
            <a:extLst>
              <a:ext uri="{FF2B5EF4-FFF2-40B4-BE49-F238E27FC236}">
                <a16:creationId xmlns:a16="http://schemas.microsoft.com/office/drawing/2014/main" id="{70514D47-5613-7DE1-FB5F-2D1B4EB9E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034"/>
          <a:stretch/>
        </p:blipFill>
        <p:spPr>
          <a:xfrm>
            <a:off x="0" y="1228430"/>
            <a:ext cx="12067546" cy="44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5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個人, 男人, 服飾, 黃色 的圖片&#10;&#10;自動產生的描述">
            <a:extLst>
              <a:ext uri="{FF2B5EF4-FFF2-40B4-BE49-F238E27FC236}">
                <a16:creationId xmlns:a16="http://schemas.microsoft.com/office/drawing/2014/main" id="{3B685CD1-FDB3-416A-B6BD-9E0A73BF2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213" y="-357229"/>
            <a:ext cx="6896141" cy="689614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1E20F8-C096-9623-6620-BC37F1D8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49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D7258B-1E24-B779-C5FA-99F3BE42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45FFAC-6F17-314A-2D54-A7B7A6EE7A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9606" y="136525"/>
            <a:ext cx="8221459" cy="66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91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08FB7-E251-BFD9-5561-54429FE8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1026" name="Picture 2" descr="英語島專欄】 Thank you已過時。英國人謝謝說Cheers｜天下雜誌">
            <a:extLst>
              <a:ext uri="{FF2B5EF4-FFF2-40B4-BE49-F238E27FC236}">
                <a16:creationId xmlns:a16="http://schemas.microsoft.com/office/drawing/2014/main" id="{2B765120-16FB-5355-275F-0B7F6E55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9" b="89882" l="10000" r="90000">
                        <a14:foregroundMark x1="25156" y1="7059" x2="72813" y2="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0" y="0"/>
            <a:ext cx="11523482" cy="76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1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A9317-F6D7-BB15-674A-99D09EC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BB02-754A-472D-99A2-3B513FEE74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C4BCEE-FBAE-3445-BFB6-44AEF4A7D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" t="3574" r="56083" b="37732"/>
          <a:stretch/>
        </p:blipFill>
        <p:spPr>
          <a:xfrm>
            <a:off x="365133" y="1609637"/>
            <a:ext cx="5539791" cy="43886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44DDFEB-7CF4-B231-F943-E676D4499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" t="3688" r="56276" b="39291"/>
          <a:stretch/>
        </p:blipFill>
        <p:spPr>
          <a:xfrm>
            <a:off x="5904924" y="1596400"/>
            <a:ext cx="5652338" cy="4395136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E528CC0-2228-0624-9355-8C20E8AB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24" y="358049"/>
            <a:ext cx="10515600" cy="1231586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8144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26">
            <a:extLst>
              <a:ext uri="{FF2B5EF4-FFF2-40B4-BE49-F238E27FC236}">
                <a16:creationId xmlns:a16="http://schemas.microsoft.com/office/drawing/2014/main" id="{A2C3BA33-B097-325F-F7AC-1080AFCE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C7C61AE-785A-6F5E-F336-033536372B4B}"/>
              </a:ext>
            </a:extLst>
          </p:cNvPr>
          <p:cNvSpPr txBox="1">
            <a:spLocks/>
          </p:cNvSpPr>
          <p:nvPr/>
        </p:nvSpPr>
        <p:spPr>
          <a:xfrm>
            <a:off x="165479" y="1413456"/>
            <a:ext cx="4722336" cy="26497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100" dirty="0"/>
              <a:t>安裝</a:t>
            </a:r>
            <a:r>
              <a:rPr lang="en-US" altLang="zh-TW" sz="6100" dirty="0" err="1"/>
              <a:t>PyTorch</a:t>
            </a:r>
            <a:br>
              <a:rPr lang="en-US" altLang="zh-TW" sz="6100" dirty="0"/>
            </a:br>
            <a:r>
              <a:rPr lang="en-US" altLang="zh-TW" sz="6100" dirty="0"/>
              <a:t>Version.YoloV5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A85221C-F152-7030-F353-6A075F0C9F56}"/>
              </a:ext>
            </a:extLst>
          </p:cNvPr>
          <p:cNvSpPr txBox="1">
            <a:spLocks/>
          </p:cNvSpPr>
          <p:nvPr/>
        </p:nvSpPr>
        <p:spPr>
          <a:xfrm>
            <a:off x="292231" y="4631161"/>
            <a:ext cx="11415859" cy="1901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TW" altLang="en-US" sz="4400" dirty="0"/>
              <a:t>由於安裝</a:t>
            </a:r>
            <a:r>
              <a:rPr lang="en-US" altLang="zh-TW" sz="4400" b="1" dirty="0" err="1">
                <a:solidFill>
                  <a:srgbClr val="FF0000"/>
                </a:solidFill>
              </a:rPr>
              <a:t>tensorflow</a:t>
            </a:r>
            <a:r>
              <a:rPr lang="zh-TW" altLang="en-US" sz="4400" dirty="0"/>
              <a:t>版本的在</a:t>
            </a:r>
            <a:r>
              <a:rPr lang="en-US" altLang="zh-TW" sz="4400" dirty="0"/>
              <a:t>CUDA</a:t>
            </a:r>
            <a:r>
              <a:rPr lang="zh-TW" altLang="en-US" sz="4400" dirty="0"/>
              <a:t>設定上會遇到一些困難，可以選擇安裝</a:t>
            </a:r>
            <a:r>
              <a:rPr lang="en-US" altLang="zh-TW" sz="4400" b="1" i="1" dirty="0" err="1">
                <a:solidFill>
                  <a:srgbClr val="FF0000"/>
                </a:solidFill>
              </a:rPr>
              <a:t>PyTorch</a:t>
            </a:r>
            <a:r>
              <a:rPr lang="zh-TW" altLang="en-US" sz="4400" dirty="0"/>
              <a:t>版本的。</a:t>
            </a:r>
            <a:endParaRPr lang="en-US" altLang="zh-TW" sz="4400" dirty="0"/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8F0873F7-68CC-9020-B220-2D40D012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E630C-D0A7-64A0-77E1-AC479DB61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8" t="18007" r="45383" b="-2809"/>
          <a:stretch/>
        </p:blipFill>
        <p:spPr>
          <a:xfrm>
            <a:off x="4712923" y="866335"/>
            <a:ext cx="7214616" cy="3196888"/>
          </a:xfrm>
          <a:prstGeom prst="rect">
            <a:avLst/>
          </a:prstGeom>
        </p:spPr>
      </p:pic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6B12BAF7-9280-7AA8-497B-2D593478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mtClean="0"/>
              <a:pPr>
                <a:spcAft>
                  <a:spcPts val="600"/>
                </a:spcAft>
              </a:pPr>
              <a:t>6</a:t>
            </a:fld>
            <a:endParaRPr lang="en-US" altLang="zh-TW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26F13E-B75C-4B4A-2B4E-5EB836EF1B97}"/>
              </a:ext>
            </a:extLst>
          </p:cNvPr>
          <p:cNvSpPr/>
          <p:nvPr/>
        </p:nvSpPr>
        <p:spPr>
          <a:xfrm>
            <a:off x="9216871" y="1140710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F7FBCB-B9CB-56CF-AF80-FEAD7B405E22}"/>
              </a:ext>
            </a:extLst>
          </p:cNvPr>
          <p:cNvSpPr/>
          <p:nvPr/>
        </p:nvSpPr>
        <p:spPr>
          <a:xfrm>
            <a:off x="8332323" y="1790938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10DE3F-0D59-51B8-0DBE-7D9D378564CA}"/>
              </a:ext>
            </a:extLst>
          </p:cNvPr>
          <p:cNvSpPr/>
          <p:nvPr/>
        </p:nvSpPr>
        <p:spPr>
          <a:xfrm>
            <a:off x="8142242" y="2460247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14EA4C-E5C9-EA17-3D7D-C548B6986EA9}"/>
              </a:ext>
            </a:extLst>
          </p:cNvPr>
          <p:cNvSpPr/>
          <p:nvPr/>
        </p:nvSpPr>
        <p:spPr>
          <a:xfrm>
            <a:off x="8332323" y="3141491"/>
            <a:ext cx="1102936" cy="60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3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A6B8B1-E296-069D-7B95-A9C8FBF4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安裝</a:t>
            </a:r>
            <a: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CUDA Toolkit</a:t>
            </a:r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和</a:t>
            </a:r>
            <a: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cudnn</a:t>
            </a:r>
            <a:r>
              <a:rPr lang="zh-TW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。</a:t>
            </a:r>
            <a:br>
              <a:rPr lang="en-US" altLang="zh-TW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altLang="zh-TW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776FE371-74C1-E966-3782-2084C1A5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00" y="2497313"/>
            <a:ext cx="12158575" cy="392114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1F7CF3-B02B-C02E-F578-A2221B90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zh-TW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A2ED941-B313-AA7B-48D8-C92228CC14D8}"/>
              </a:ext>
            </a:extLst>
          </p:cNvPr>
          <p:cNvSpPr/>
          <p:nvPr/>
        </p:nvSpPr>
        <p:spPr>
          <a:xfrm>
            <a:off x="39624" y="5175315"/>
            <a:ext cx="4975435" cy="5373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86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2">
            <a:extLst>
              <a:ext uri="{FF2B5EF4-FFF2-40B4-BE49-F238E27FC236}">
                <a16:creationId xmlns:a16="http://schemas.microsoft.com/office/drawing/2014/main" id="{A4E7FB21-B8C5-5E26-4393-FB79C3A45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0C5CEF4B-397E-0737-5239-9A0FEB1FDBCF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/>
              <a:t>2. </a:t>
            </a:r>
            <a:r>
              <a:rPr lang="zh-TW" altLang="en-US" sz="5400" dirty="0"/>
              <a:t>下載</a:t>
            </a:r>
            <a:r>
              <a:rPr lang="en-US" altLang="zh-TW" sz="5400" dirty="0"/>
              <a:t>yolov5</a:t>
            </a:r>
            <a:endParaRPr lang="zh-TW" altLang="en-US" sz="5400" dirty="0"/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BFA9809-7A43-06F7-05BB-4EEB2F868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CFC9953-EFEC-F359-4533-F493E8870DF5}"/>
              </a:ext>
            </a:extLst>
          </p:cNvPr>
          <p:cNvSpPr txBox="1">
            <a:spLocks/>
          </p:cNvSpPr>
          <p:nvPr/>
        </p:nvSpPr>
        <p:spPr>
          <a:xfrm>
            <a:off x="515579" y="3807302"/>
            <a:ext cx="5171502" cy="3700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4400" b="1" dirty="0"/>
              <a:t>到</a:t>
            </a:r>
            <a:r>
              <a:rPr lang="en-US" altLang="zh-TW" sz="4400" b="1" dirty="0"/>
              <a:t>yolov5</a:t>
            </a:r>
            <a:r>
              <a:rPr lang="zh-TW" altLang="en-US" sz="4400" b="1" dirty="0"/>
              <a:t>資料夾底下運行</a:t>
            </a:r>
            <a:r>
              <a:rPr lang="zh-TW" altLang="zh-TW" sz="4400" b="1" dirty="0">
                <a:latin typeface="Arial Unicode MS"/>
                <a:ea typeface="ui-monospace"/>
              </a:rPr>
              <a:t>pip install -r requirements.txt</a:t>
            </a:r>
            <a:endParaRPr lang="en-US" altLang="zh-TW" sz="4400" b="1" dirty="0">
              <a:latin typeface="Arial Unicode MS"/>
              <a:ea typeface="ui-monospace"/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05B02B16-8D06-8113-547B-17608820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841" y="220381"/>
            <a:ext cx="6903720" cy="2692450"/>
          </a:xfrm>
          <a:prstGeom prst="rect">
            <a:avLst/>
          </a:prstGeom>
        </p:spPr>
      </p:pic>
      <p:sp>
        <p:nvSpPr>
          <p:cNvPr id="13" name="投影片編號版面配置區 3">
            <a:extLst>
              <a:ext uri="{FF2B5EF4-FFF2-40B4-BE49-F238E27FC236}">
                <a16:creationId xmlns:a16="http://schemas.microsoft.com/office/drawing/2014/main" id="{49E2F427-261D-2CDD-936D-E29A81E2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zh-TW" altLang="en-US" smtClean="0"/>
              <a:pPr>
                <a:spcAft>
                  <a:spcPts val="600"/>
                </a:spcAft>
              </a:pPr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58EAB6-4349-7435-37DA-D22A8913D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" t="6550"/>
          <a:stretch/>
        </p:blipFill>
        <p:spPr>
          <a:xfrm>
            <a:off x="5524106" y="3029649"/>
            <a:ext cx="6356561" cy="371153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7937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25C1F-5BEF-1852-4098-9DF449BA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0" y="329184"/>
            <a:ext cx="7154493" cy="19613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kern="1200" dirty="0">
                <a:latin typeface="+mj-lt"/>
                <a:ea typeface="+mj-ea"/>
                <a:cs typeface="+mj-cs"/>
              </a:rPr>
              <a:t>運行程式碼測試安裝</a:t>
            </a:r>
          </a:p>
        </p:txBody>
      </p:sp>
      <p:pic>
        <p:nvPicPr>
          <p:cNvPr id="6" name="內容版面配置區 5" descr="一張含有 文字, 建築物, 室外, 街道 的圖片&#10;&#10;自動產生的描述">
            <a:extLst>
              <a:ext uri="{FF2B5EF4-FFF2-40B4-BE49-F238E27FC236}">
                <a16:creationId xmlns:a16="http://schemas.microsoft.com/office/drawing/2014/main" id="{09B4FA13-3B93-0CB3-C730-FF9AE0DF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r="-1" b="9342"/>
          <a:stretch/>
        </p:blipFill>
        <p:spPr>
          <a:xfrm>
            <a:off x="479236" y="451104"/>
            <a:ext cx="3919385" cy="3907536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56B0F7F-C183-5C17-87FA-E1EA6A060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5"/>
          <a:stretch/>
        </p:blipFill>
        <p:spPr>
          <a:xfrm>
            <a:off x="314227" y="4800575"/>
            <a:ext cx="11715035" cy="1011923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99A4638-7650-B8E6-F471-C77DCC1C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成功用</a:t>
            </a:r>
            <a:r>
              <a:rPr lang="en-US" altLang="zh-TW" sz="4400" dirty="0"/>
              <a:t>GPU</a:t>
            </a:r>
            <a:r>
              <a:rPr lang="zh-TW" altLang="en-US" sz="4400" dirty="0"/>
              <a:t>來運行</a:t>
            </a:r>
            <a:r>
              <a:rPr lang="en-US" altLang="zh-TW" sz="4400" dirty="0"/>
              <a:t>YoloV5</a:t>
            </a:r>
            <a:endParaRPr 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B94DF-8929-DA9D-0E20-9ABEA8C9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880ABB02-754A-472D-99A2-3B513FEE7486}" type="slidenum">
              <a:rPr lang="en-US" altLang="zh-TW" smtClean="0"/>
              <a:pPr>
                <a:spcAft>
                  <a:spcPts val="600"/>
                </a:spcAft>
              </a:pPr>
              <a:t>9</a:t>
            </a:fld>
            <a:endParaRPr lang="en-US" altLang="zh-TW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AA5CC3E-94CB-8128-1455-FCA2E9476BDB}"/>
              </a:ext>
            </a:extLst>
          </p:cNvPr>
          <p:cNvSpPr/>
          <p:nvPr/>
        </p:nvSpPr>
        <p:spPr>
          <a:xfrm>
            <a:off x="7814821" y="5472399"/>
            <a:ext cx="4062952" cy="3492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52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298</Words>
  <Application>Microsoft Office PowerPoint</Application>
  <PresentationFormat>寬螢幕</PresentationFormat>
  <Paragraphs>90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-apple-system</vt:lpstr>
      <vt:lpstr>Arial Unicode MS</vt:lpstr>
      <vt:lpstr>sohne</vt:lpstr>
      <vt:lpstr>Arial</vt:lpstr>
      <vt:lpstr>Calibri</vt:lpstr>
      <vt:lpstr>Calibri Light</vt:lpstr>
      <vt:lpstr>Lato</vt:lpstr>
      <vt:lpstr>Office 佈景主題</vt:lpstr>
      <vt:lpstr>FPGA</vt:lpstr>
      <vt:lpstr>YOLO（You Only Look Once） 只要讓我看一眼，我就知道是什麼</vt:lpstr>
      <vt:lpstr>安裝流程 與問題</vt:lpstr>
      <vt:lpstr>解決辦法</vt:lpstr>
      <vt:lpstr>效果</vt:lpstr>
      <vt:lpstr>PowerPoint 簡報</vt:lpstr>
      <vt:lpstr>安裝CUDA Toolkit和cudnn。 </vt:lpstr>
      <vt:lpstr>PowerPoint 簡報</vt:lpstr>
      <vt:lpstr>運行程式碼測試安裝</vt:lpstr>
      <vt:lpstr>圖片的構成</vt:lpstr>
      <vt:lpstr>PowerPoint 簡報</vt:lpstr>
      <vt:lpstr>PowerPoint 簡報</vt:lpstr>
      <vt:lpstr>PowerPoint 簡報</vt:lpstr>
      <vt:lpstr>如何偵測</vt:lpstr>
      <vt:lpstr>Padding擴充</vt:lpstr>
      <vt:lpstr>Max pooling 池化</vt:lpstr>
      <vt:lpstr>Flatten扁平</vt:lpstr>
      <vt:lpstr>Multilayer Neural Network 全連接層</vt:lpstr>
      <vt:lpstr>Sigmoid function S型函數 </vt:lpstr>
      <vt:lpstr>Softmax歸一化指數函數 </vt:lpstr>
      <vt:lpstr>Rectified Linear Unit, ReLU 線性整流函式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Yolo算法採用一個單獨的CNN模型 實現end-to-end的目標檢測</vt:lpstr>
      <vt:lpstr>PowerPoint 簡報</vt:lpstr>
      <vt:lpstr>訓練</vt:lpstr>
      <vt:lpstr>PowerPoint 簡報</vt:lpstr>
      <vt:lpstr>Makesense AI</vt:lpstr>
      <vt:lpstr>PowerPoint 簡報</vt:lpstr>
      <vt:lpstr>PowerPoint 簡報</vt:lpstr>
      <vt:lpstr>訓練資料</vt:lpstr>
      <vt:lpstr>訓練中</vt:lpstr>
      <vt:lpstr>解決Pytorch抓取GPU問題</vt:lpstr>
      <vt:lpstr>PowerPoint 簡報</vt:lpstr>
      <vt:lpstr>PowerPoint 簡報</vt:lpstr>
      <vt:lpstr>PowerPoint 簡報</vt:lpstr>
      <vt:lpstr>PowerPoint 簡報</vt:lpstr>
      <vt:lpstr>PowerPoint 簡報</vt:lpstr>
      <vt:lpstr>訓練完成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</dc:title>
  <dc:creator>C110152338</dc:creator>
  <cp:lastModifiedBy>C110152338</cp:lastModifiedBy>
  <cp:revision>131</cp:revision>
  <dcterms:created xsi:type="dcterms:W3CDTF">2023-03-10T00:57:53Z</dcterms:created>
  <dcterms:modified xsi:type="dcterms:W3CDTF">2023-03-12T05:27:55Z</dcterms:modified>
</cp:coreProperties>
</file>